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66" r:id="rId3"/>
    <p:sldId id="270" r:id="rId4"/>
    <p:sldId id="269" r:id="rId5"/>
    <p:sldId id="271" r:id="rId6"/>
    <p:sldId id="274" r:id="rId7"/>
    <p:sldId id="267" r:id="rId8"/>
    <p:sldId id="263" r:id="rId9"/>
    <p:sldId id="261" r:id="rId10"/>
    <p:sldId id="272" r:id="rId11"/>
    <p:sldId id="284" r:id="rId12"/>
    <p:sldId id="285" r:id="rId13"/>
    <p:sldId id="275" r:id="rId14"/>
    <p:sldId id="280" r:id="rId15"/>
    <p:sldId id="282" r:id="rId16"/>
    <p:sldId id="281" r:id="rId17"/>
    <p:sldId id="283" r:id="rId18"/>
    <p:sldId id="289" r:id="rId19"/>
    <p:sldId id="288" r:id="rId20"/>
    <p:sldId id="290" r:id="rId21"/>
    <p:sldId id="268"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D52B9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39" autoAdjust="0"/>
    <p:restoredTop sz="94660"/>
  </p:normalViewPr>
  <p:slideViewPr>
    <p:cSldViewPr>
      <p:cViewPr varScale="1">
        <p:scale>
          <a:sx n="69" d="100"/>
          <a:sy n="69" d="100"/>
        </p:scale>
        <p:origin x="-5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960A8-5654-43A0-AA29-2A6BB706D904}" type="datetimeFigureOut">
              <a:rPr lang="en-US" smtClean="0"/>
              <a:pPr/>
              <a:t>7/25/2009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4E4D0-8125-43CE-8A17-7A43EAC727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E4E4D0-8125-43CE-8A17-7A43EAC7272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7/25/2009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772400" cy="1463040"/>
          </a:xfrm>
        </p:spPr>
        <p:style>
          <a:lnRef idx="3">
            <a:schemeClr val="lt1"/>
          </a:lnRef>
          <a:fillRef idx="1">
            <a:schemeClr val="dk1"/>
          </a:fillRef>
          <a:effectRef idx="1">
            <a:schemeClr val="dk1"/>
          </a:effectRef>
          <a:fontRef idx="minor">
            <a:schemeClr val="lt1"/>
          </a:fontRef>
        </p:style>
        <p:txBody>
          <a:bodyPr>
            <a:noAutofit/>
          </a:bodyPr>
          <a:lstStyle/>
          <a:p>
            <a:r>
              <a:rPr lang="ar-EG" sz="88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الفراغ الفكرى</a:t>
            </a:r>
            <a:endParaRPr lang="en-US" sz="88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buNone/>
            </a:pPr>
            <a:endParaRPr lang="en-US" sz="4000" dirty="0"/>
          </a:p>
        </p:txBody>
      </p:sp>
      <p:pic>
        <p:nvPicPr>
          <p:cNvPr id="5" name="Picture 2" descr="K:\الفراغ الفكرى\images2.jpg"/>
          <p:cNvPicPr>
            <a:picLocks noGrp="1" noChangeAspect="1" noChangeArrowheads="1"/>
          </p:cNvPicPr>
          <p:nvPr>
            <p:ph idx="1"/>
          </p:nvPr>
        </p:nvPicPr>
        <p:blipFill>
          <a:blip r:embed="rId2"/>
          <a:srcRect/>
          <a:stretch>
            <a:fillRect/>
          </a:stretch>
        </p:blipFill>
        <p:spPr bwMode="auto">
          <a:xfrm>
            <a:off x="2209800" y="304800"/>
            <a:ext cx="4495800" cy="599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K:\الفراغ الفكرى\imagesCALN9WFM.jpg"/>
          <p:cNvPicPr>
            <a:picLocks noGrp="1" noChangeAspect="1" noChangeArrowheads="1"/>
          </p:cNvPicPr>
          <p:nvPr>
            <p:ph idx="1"/>
          </p:nvPr>
        </p:nvPicPr>
        <p:blipFill>
          <a:blip r:embed="rId2"/>
          <a:srcRect/>
          <a:stretch>
            <a:fillRect/>
          </a:stretch>
        </p:blipFill>
        <p:spPr bwMode="auto">
          <a:xfrm>
            <a:off x="1447800" y="1600200"/>
            <a:ext cx="6248400" cy="4674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K:\الفراغ الفكرى\imagesCADC6BX3.jpg"/>
          <p:cNvPicPr>
            <a:picLocks noGrp="1" noChangeAspect="1" noChangeArrowheads="1"/>
          </p:cNvPicPr>
          <p:nvPr>
            <p:ph idx="1"/>
          </p:nvPr>
        </p:nvPicPr>
        <p:blipFill>
          <a:blip r:embed="rId2"/>
          <a:srcRect/>
          <a:stretch>
            <a:fillRect/>
          </a:stretch>
        </p:blipFill>
        <p:spPr bwMode="auto">
          <a:xfrm>
            <a:off x="2895600" y="1371600"/>
            <a:ext cx="3471863" cy="49542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ar-EG" sz="6600" dirty="0" smtClean="0"/>
              <a:t>أسباب الفراغ الفكرى </a:t>
            </a:r>
            <a:endParaRPr lang="en-US" sz="6600" dirty="0"/>
          </a:p>
        </p:txBody>
      </p:sp>
      <p:sp>
        <p:nvSpPr>
          <p:cNvPr id="3" name="Content Placeholder 2"/>
          <p:cNvSpPr>
            <a:spLocks noGrp="1"/>
          </p:cNvSpPr>
          <p:nvPr>
            <p:ph idx="1"/>
          </p:nvPr>
        </p:nvSpPr>
        <p:spPr>
          <a:xfrm>
            <a:off x="457200" y="1447800"/>
            <a:ext cx="8534400" cy="4861560"/>
          </a:xfrm>
        </p:spPr>
        <p:txBody>
          <a:bodyPr>
            <a:normAutofit/>
          </a:bodyPr>
          <a:lstStyle/>
          <a:p>
            <a:endParaRPr lang="ar-EG" b="1" dirty="0" smtClean="0"/>
          </a:p>
          <a:p>
            <a:pPr algn="r" rtl="1">
              <a:buNone/>
            </a:pPr>
            <a:r>
              <a:rPr lang="ar-EG" dirty="0" smtClean="0"/>
              <a:t>      </a:t>
            </a:r>
            <a:endParaRPr lang="ar-EG" sz="4800" dirty="0" smtClean="0"/>
          </a:p>
          <a:p>
            <a:pPr algn="r" rtl="1">
              <a:buNone/>
            </a:pPr>
            <a:r>
              <a:rPr lang="ar-EG" sz="6000" dirty="0" smtClean="0"/>
              <a:t>1 - المنهاج الدراسي الذي يبدو أنه لا يقدم للطلاب قدراً كافياً من المهارات .</a:t>
            </a:r>
          </a:p>
        </p:txBody>
      </p:sp>
      <p:sp>
        <p:nvSpPr>
          <p:cNvPr id="4" name="Rectangle 3"/>
          <p:cNvSpPr/>
          <p:nvPr/>
        </p:nvSpPr>
        <p:spPr>
          <a:xfrm>
            <a:off x="2286000" y="3105835"/>
            <a:ext cx="4572000" cy="369332"/>
          </a:xfrm>
          <a:prstGeom prst="rect">
            <a:avLst/>
          </a:prstGeom>
        </p:spPr>
        <p:txBody>
          <a:bodyPr>
            <a:spAutoFit/>
          </a:bodyPr>
          <a:lstStyle/>
          <a:p>
            <a:r>
              <a:rPr lang="ar-EG" b="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buNone/>
            </a:pPr>
            <a:r>
              <a:rPr lang="ar-EG" sz="4800" dirty="0" smtClean="0"/>
              <a:t>2- </a:t>
            </a:r>
            <a:r>
              <a:rPr lang="ar-EG" sz="4800" dirty="0" smtClean="0"/>
              <a:t>المؤسسات الإعلامية المختلفة وما رافقها من غزو ثقافي شكك الشباب في كل ما حولهم دون التفكير والشعور بالانتماء للوطن.</a:t>
            </a:r>
            <a:br>
              <a:rPr lang="ar-EG" sz="4800" dirty="0" smtClean="0"/>
            </a:b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14600"/>
            <a:ext cx="8229600" cy="1905000"/>
          </a:xfrm>
        </p:spPr>
        <p:txBody>
          <a:bodyPr>
            <a:normAutofit fontScale="92500" lnSpcReduction="10000"/>
          </a:bodyPr>
          <a:lstStyle/>
          <a:p>
            <a:pPr algn="r" rtl="1">
              <a:buNone/>
            </a:pPr>
            <a:r>
              <a:rPr lang="ar-EG" sz="4800" dirty="0" smtClean="0"/>
              <a:t>3- لا يوجد برامج واضحة في كيفية استغلال الوقت في أشياء نافعة.</a:t>
            </a:r>
            <a:br>
              <a:rPr lang="ar-EG" sz="4800" dirty="0" smtClean="0"/>
            </a:b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ar-EG" sz="4800" dirty="0" smtClean="0"/>
              <a:t>4- </a:t>
            </a:r>
            <a:r>
              <a:rPr lang="ar-EG" sz="4800" dirty="0" smtClean="0"/>
              <a:t>التقليد والمحاكاة لما يتم مشاهدته على شاشة التلفاز دون أي معايير أو ثوابت يخضع لها ما يمر عليه من تجارب فيأخذ المفيد وينبذ الرديء.</a:t>
            </a:r>
            <a:r>
              <a:rPr lang="ar-EG" dirty="0" smtClean="0"/>
              <a:t/>
            </a:r>
            <a:br>
              <a:rPr lang="ar-EG"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None/>
            </a:pPr>
            <a:r>
              <a:rPr lang="ar-EG" sz="4800" dirty="0" smtClean="0"/>
              <a:t>5- </a:t>
            </a:r>
            <a:r>
              <a:rPr lang="ar-EG" sz="4800" dirty="0" smtClean="0"/>
              <a:t>طغيان المادة ولذلك خسرنا الشاب الفاعل المتمسك بالقيم والتقاليد والدين .</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rtl="1"/>
            <a:r>
              <a:rPr lang="ar-EG" sz="4400" dirty="0" smtClean="0"/>
              <a:t>ب</a:t>
            </a:r>
            <a:r>
              <a:rPr lang="ar-EG" sz="4400" dirty="0" smtClean="0"/>
              <a:t>عض </a:t>
            </a:r>
            <a:r>
              <a:rPr lang="ar-EG" sz="4400" dirty="0" smtClean="0"/>
              <a:t>الحلول لمقاومة الفراغ الفكرى </a:t>
            </a:r>
            <a:r>
              <a:rPr lang="en-US" sz="4400" dirty="0" smtClean="0"/>
              <a:t/>
            </a:r>
            <a:br>
              <a:rPr lang="en-US" sz="4400" dirty="0" smtClean="0"/>
            </a:br>
            <a:endParaRPr lang="en-US" dirty="0"/>
          </a:p>
        </p:txBody>
      </p:sp>
      <p:sp>
        <p:nvSpPr>
          <p:cNvPr id="3" name="Content Placeholder 2"/>
          <p:cNvSpPr>
            <a:spLocks noGrp="1"/>
          </p:cNvSpPr>
          <p:nvPr>
            <p:ph idx="1"/>
          </p:nvPr>
        </p:nvSpPr>
        <p:spPr>
          <a:xfrm>
            <a:off x="533400" y="2743200"/>
            <a:ext cx="8229600" cy="1828800"/>
          </a:xfrm>
        </p:spPr>
        <p:txBody>
          <a:bodyPr>
            <a:normAutofit/>
          </a:bodyPr>
          <a:lstStyle/>
          <a:p>
            <a:pPr algn="r" rtl="1">
              <a:buNone/>
            </a:pPr>
            <a:r>
              <a:rPr lang="ar-EG" sz="4800" dirty="0" smtClean="0"/>
              <a:t>1</a:t>
            </a:r>
            <a:r>
              <a:rPr lang="ar-SA" sz="4800" dirty="0" smtClean="0"/>
              <a:t>ـ </a:t>
            </a:r>
            <a:r>
              <a:rPr lang="ar-SA" sz="4800" dirty="0" smtClean="0"/>
              <a:t>العناية بتشغيل الشباب بمراعاة ميولهم </a:t>
            </a:r>
            <a:r>
              <a:rPr lang="ar-SA" sz="4800" dirty="0" smtClean="0"/>
              <a:t>وقدراتهم</a:t>
            </a:r>
            <a:r>
              <a:rPr lang="ar-EG" sz="4800" dirty="0" smtClean="0"/>
              <a:t> </a:t>
            </a:r>
            <a:r>
              <a:rPr lang="ar-SA" sz="4800" dirty="0" smtClean="0"/>
              <a: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819400"/>
            <a:ext cx="8229600" cy="1752600"/>
          </a:xfrm>
        </p:spPr>
        <p:txBody>
          <a:bodyPr/>
          <a:lstStyle/>
          <a:p>
            <a:pPr algn="r" rtl="1">
              <a:buNone/>
            </a:pPr>
            <a:r>
              <a:rPr lang="ar-EG" sz="4800" dirty="0" smtClean="0"/>
              <a:t>2 - </a:t>
            </a:r>
            <a:r>
              <a:rPr lang="ar-SA" sz="4800" dirty="0" smtClean="0"/>
              <a:t>مقاومة وسائل الإعلام ذات البرامج الهدامة للشباب</a:t>
            </a:r>
            <a:r>
              <a:rPr lang="ar-EG" sz="4800" dirty="0" smtClean="0"/>
              <a:t> .</a:t>
            </a:r>
            <a:endParaRPr lang="ar-SA" sz="4800" dirty="0" smtClean="0"/>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6000" dirty="0" smtClean="0">
                <a:latin typeface="Arial Unicode MS" pitchFamily="34" charset="-128"/>
                <a:ea typeface="Arial Unicode MS" pitchFamily="34" charset="-128"/>
                <a:cs typeface="Arial Unicode MS" pitchFamily="34" charset="-128"/>
              </a:rPr>
              <a:t>هناك حكمة تقول :</a:t>
            </a:r>
            <a:endParaRPr lang="en-US" sz="6000"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52400" y="1600200"/>
            <a:ext cx="8534400" cy="5105400"/>
          </a:xfrm>
        </p:spPr>
        <p:txBody>
          <a:bodyPr>
            <a:normAutofit/>
          </a:bodyPr>
          <a:lstStyle/>
          <a:p>
            <a:pPr algn="r" rtl="1">
              <a:buNone/>
            </a:pPr>
            <a:endParaRPr lang="ar-EG" sz="4000" dirty="0" smtClean="0">
              <a:latin typeface="Andalus" pitchFamily="2" charset="-78"/>
              <a:cs typeface="Andalus" pitchFamily="2" charset="-78"/>
            </a:endParaRPr>
          </a:p>
          <a:p>
            <a:pPr algn="r" rtl="1">
              <a:buNone/>
            </a:pPr>
            <a:r>
              <a:rPr lang="ar-EG" sz="4000" dirty="0" smtClean="0">
                <a:latin typeface="Andalus" pitchFamily="2" charset="-78"/>
                <a:cs typeface="Andalus" pitchFamily="2" charset="-78"/>
              </a:rPr>
              <a:t>( البلد </a:t>
            </a:r>
            <a:r>
              <a:rPr lang="ar-EG" sz="4000" dirty="0" smtClean="0">
                <a:latin typeface="Andalus" pitchFamily="2" charset="-78"/>
                <a:cs typeface="Andalus" pitchFamily="2" charset="-78"/>
              </a:rPr>
              <a:t>الذى يعمل فيه كل إنسان واجبه لا يضيع فيه حق من الحقوق ولا تدعو فيه الحياة إلى المطالبة بها أو الشعور بنقصها . )</a:t>
            </a:r>
          </a:p>
          <a:p>
            <a:pPr algn="r">
              <a:buNone/>
            </a:pPr>
            <a:endParaRPr lang="ar-EG" sz="4000" dirty="0" smtClean="0">
              <a:latin typeface="Andalus" pitchFamily="2" charset="-78"/>
              <a:cs typeface="Andalus" pitchFamily="2" charset="-78"/>
            </a:endParaRPr>
          </a:p>
          <a:p>
            <a:pPr algn="r">
              <a:buNone/>
            </a:pPr>
            <a:r>
              <a:rPr lang="ar-EG" sz="4000" dirty="0" smtClean="0">
                <a:latin typeface="Andalus" pitchFamily="2" charset="-78"/>
                <a:cs typeface="Andalus" pitchFamily="2" charset="-78"/>
              </a:rPr>
              <a:t>                              </a:t>
            </a:r>
            <a:r>
              <a:rPr lang="ar-EG" sz="3200" dirty="0" smtClean="0">
                <a:latin typeface="Andalus" pitchFamily="2" charset="-78"/>
                <a:cs typeface="Andalus" pitchFamily="2" charset="-78"/>
              </a:rPr>
              <a:t> </a:t>
            </a:r>
            <a:r>
              <a:rPr lang="ar-EG" sz="3200" dirty="0" smtClean="0">
                <a:latin typeface="Arial Unicode MS" pitchFamily="34" charset="-128"/>
                <a:ea typeface="Arial Unicode MS" pitchFamily="34" charset="-128"/>
                <a:cs typeface="Arial Unicode MS" pitchFamily="34" charset="-128"/>
              </a:rPr>
              <a:t>عباس محمود العقاد</a:t>
            </a:r>
            <a:endParaRPr lang="ar-EG" sz="3200" dirty="0" smtClean="0">
              <a:latin typeface="Andalus" pitchFamily="2" charset="-78"/>
              <a:cs typeface="Andal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3">
                                            <p:txEl>
                                              <p:pRg st="1" end="1"/>
                                            </p:txEl>
                                          </p:spTgt>
                                        </p:tgtEl>
                                        <p:attrNameLst>
                                          <p:attrName>ppt_w</p:attrName>
                                        </p:attrNameLst>
                                      </p:cBhvr>
                                    </p:anim>
                                    <p:anim by="(#ppt_w*0.50)" calcmode="lin" valueType="num">
                                      <p:cBhvr>
                                        <p:cTn id="15" dur="250" decel="50000" autoRev="1" fill="hold">
                                          <p:stCondLst>
                                            <p:cond delay="0"/>
                                          </p:stCondLst>
                                        </p:cTn>
                                        <p:tgtEl>
                                          <p:spTgt spid="3">
                                            <p:txEl>
                                              <p:pRg st="1" end="1"/>
                                            </p:txEl>
                                          </p:spTgt>
                                        </p:tgtEl>
                                        <p:attrNameLst>
                                          <p:attrName>ppt_x</p:attrName>
                                        </p:attrNameLst>
                                      </p:cBhvr>
                                    </p:anim>
                                    <p:anim from="(-#ppt_h/2)" to="(#ppt_y)" calcmode="lin" valueType="num">
                                      <p:cBhvr>
                                        <p:cTn id="16" dur="500" fill="hold">
                                          <p:stCondLst>
                                            <p:cond delay="0"/>
                                          </p:stCondLst>
                                        </p:cTn>
                                        <p:tgtEl>
                                          <p:spTgt spid="3">
                                            <p:txEl>
                                              <p:pRg st="1" end="1"/>
                                            </p:txEl>
                                          </p:spTgt>
                                        </p:tgtEl>
                                        <p:attrNameLst>
                                          <p:attrName>ppt_y</p:attrName>
                                        </p:attrNameLst>
                                      </p:cBhvr>
                                    </p:anim>
                                    <p:animRot by="21600000">
                                      <p:cBhvr>
                                        <p:cTn id="17" dur="500" fill="hold">
                                          <p:stCondLst>
                                            <p:cond delay="0"/>
                                          </p:stCondLst>
                                        </p:cTn>
                                        <p:tgtEl>
                                          <p:spTgt spid="3">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 by="(-#ppt_w*2)" calcmode="lin" valueType="num">
                                      <p:cBhvr rctx="PPT">
                                        <p:cTn id="22" dur="250" autoRev="1" fill="hold">
                                          <p:stCondLst>
                                            <p:cond delay="0"/>
                                          </p:stCondLst>
                                        </p:cTn>
                                        <p:tgtEl>
                                          <p:spTgt spid="3">
                                            <p:txEl>
                                              <p:pRg st="3" end="3"/>
                                            </p:txEl>
                                          </p:spTgt>
                                        </p:tgtEl>
                                        <p:attrNameLst>
                                          <p:attrName>ppt_w</p:attrName>
                                        </p:attrNameLst>
                                      </p:cBhvr>
                                    </p:anim>
                                    <p:anim by="(#ppt_w*0.50)" calcmode="lin" valueType="num">
                                      <p:cBhvr>
                                        <p:cTn id="23" dur="250" decel="50000" autoRev="1" fill="hold">
                                          <p:stCondLst>
                                            <p:cond delay="0"/>
                                          </p:stCondLst>
                                        </p:cTn>
                                        <p:tgtEl>
                                          <p:spTgt spid="3">
                                            <p:txEl>
                                              <p:pRg st="3" end="3"/>
                                            </p:txEl>
                                          </p:spTgt>
                                        </p:tgtEl>
                                        <p:attrNameLst>
                                          <p:attrName>ppt_x</p:attrName>
                                        </p:attrNameLst>
                                      </p:cBhvr>
                                    </p:anim>
                                    <p:anim from="(-#ppt_h/2)" to="(#ppt_y)" calcmode="lin" valueType="num">
                                      <p:cBhvr>
                                        <p:cTn id="24" dur="500" fill="hold">
                                          <p:stCondLst>
                                            <p:cond delay="0"/>
                                          </p:stCondLst>
                                        </p:cTn>
                                        <p:tgtEl>
                                          <p:spTgt spid="3">
                                            <p:txEl>
                                              <p:pRg st="3" end="3"/>
                                            </p:txEl>
                                          </p:spTgt>
                                        </p:tgtEl>
                                        <p:attrNameLst>
                                          <p:attrName>ppt_y</p:attrName>
                                        </p:attrNameLst>
                                      </p:cBhvr>
                                    </p:anim>
                                    <p:animRot by="21600000">
                                      <p:cBhvr>
                                        <p:cTn id="25" dur="5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None/>
            </a:pPr>
            <a:r>
              <a:rPr lang="ar-EG" sz="4800" dirty="0" smtClean="0"/>
              <a:t>3 - القراءة </a:t>
            </a:r>
            <a:r>
              <a:rPr lang="ar-EG" sz="4800" dirty="0" smtClean="0"/>
              <a:t>وكما هو ملاحظ، تُساهم بدرجة كبيرة في صقل شخصية الإنسان،  والارتقاء بطريقة تفكيره .</a:t>
            </a:r>
          </a:p>
          <a:p>
            <a:pPr algn="r" rtl="1">
              <a:buNone/>
            </a:pPr>
            <a:r>
              <a:rPr lang="ar-EG" sz="4800" dirty="0" smtClean="0">
                <a:solidFill>
                  <a:srgbClr val="FF0000"/>
                </a:solidFill>
              </a:rPr>
              <a:t>ف( الشاب بلا كتاب = الفراغ الفكري )</a:t>
            </a:r>
          </a:p>
          <a:p>
            <a:pPr algn="r" rtl="1">
              <a:buNone/>
            </a:pP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3700" dirty="0" smtClean="0">
                <a:solidFill>
                  <a:srgbClr val="FF0000"/>
                </a:solidFill>
              </a:rPr>
              <a:t>هيا نرى ماذا سنفعل إن عملنا</a:t>
            </a:r>
            <a:br>
              <a:rPr lang="ar-EG" sz="3700" dirty="0" smtClean="0">
                <a:solidFill>
                  <a:srgbClr val="FF0000"/>
                </a:solidFill>
              </a:rPr>
            </a:br>
            <a:r>
              <a:rPr lang="ar-EG" sz="3700" dirty="0" smtClean="0">
                <a:solidFill>
                  <a:srgbClr val="FF0000"/>
                </a:solidFill>
              </a:rPr>
              <a:t>؟؟؟؟؟؟؟ </a:t>
            </a:r>
            <a:endParaRPr lang="en-US" sz="3700"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 name="Picture 3" descr="d2.jpg"/>
          <p:cNvPicPr>
            <a:picLocks noChangeAspect="1"/>
          </p:cNvPicPr>
          <p:nvPr/>
        </p:nvPicPr>
        <p:blipFill>
          <a:blip r:embed="rId2"/>
          <a:stretch>
            <a:fillRect/>
          </a:stretch>
        </p:blipFill>
        <p:spPr>
          <a:xfrm>
            <a:off x="1371600" y="1676400"/>
            <a:ext cx="6553200" cy="4419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d2.jpg"/>
          <p:cNvPicPr>
            <a:picLocks noChangeAspect="1"/>
          </p:cNvPicPr>
          <p:nvPr/>
        </p:nvPicPr>
        <p:blipFill>
          <a:blip r:embed="rId3"/>
          <a:stretch>
            <a:fillRect/>
          </a:stretch>
        </p:blipFill>
        <p:spPr>
          <a:xfrm>
            <a:off x="1371600" y="1524000"/>
            <a:ext cx="6553200" cy="45872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d2.jpg"/>
          <p:cNvPicPr>
            <a:picLocks noChangeAspect="1"/>
          </p:cNvPicPr>
          <p:nvPr/>
        </p:nvPicPr>
        <p:blipFill>
          <a:blip r:embed="rId4"/>
          <a:stretch>
            <a:fillRect/>
          </a:stretch>
        </p:blipFill>
        <p:spPr>
          <a:xfrm>
            <a:off x="1981200" y="1981200"/>
            <a:ext cx="5929503" cy="3879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d2.jpg"/>
          <p:cNvPicPr>
            <a:picLocks noChangeAspect="1"/>
          </p:cNvPicPr>
          <p:nvPr/>
        </p:nvPicPr>
        <p:blipFill>
          <a:blip r:embed="rId5"/>
          <a:stretch>
            <a:fillRect/>
          </a:stretch>
        </p:blipFill>
        <p:spPr>
          <a:xfrm>
            <a:off x="1219200" y="1295400"/>
            <a:ext cx="6553200" cy="45785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d2.jpg"/>
          <p:cNvPicPr>
            <a:picLocks noChangeAspect="1"/>
          </p:cNvPicPr>
          <p:nvPr/>
        </p:nvPicPr>
        <p:blipFill>
          <a:blip r:embed="rId6"/>
          <a:stretch>
            <a:fillRect/>
          </a:stretch>
        </p:blipFill>
        <p:spPr>
          <a:xfrm>
            <a:off x="2743200" y="1676400"/>
            <a:ext cx="3672826" cy="442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d2.jpg"/>
          <p:cNvPicPr>
            <a:picLocks noChangeAspect="1"/>
          </p:cNvPicPr>
          <p:nvPr/>
        </p:nvPicPr>
        <p:blipFill>
          <a:blip r:embed="rId7"/>
          <a:stretch>
            <a:fillRect/>
          </a:stretch>
        </p:blipFill>
        <p:spPr>
          <a:xfrm>
            <a:off x="2819400" y="1600200"/>
            <a:ext cx="3672826" cy="4473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d2.jpg"/>
          <p:cNvPicPr>
            <a:picLocks noChangeAspect="1"/>
          </p:cNvPicPr>
          <p:nvPr/>
        </p:nvPicPr>
        <p:blipFill>
          <a:blip r:embed="rId8"/>
          <a:stretch>
            <a:fillRect/>
          </a:stretch>
        </p:blipFill>
        <p:spPr>
          <a:xfrm>
            <a:off x="1219200" y="1752600"/>
            <a:ext cx="6553200" cy="445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d2.jpg"/>
          <p:cNvPicPr>
            <a:picLocks noChangeAspect="1"/>
          </p:cNvPicPr>
          <p:nvPr/>
        </p:nvPicPr>
        <p:blipFill>
          <a:blip r:embed="rId9"/>
          <a:stretch>
            <a:fillRect/>
          </a:stretch>
        </p:blipFill>
        <p:spPr>
          <a:xfrm>
            <a:off x="1295400" y="1828800"/>
            <a:ext cx="6538886" cy="4278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d2.jpg"/>
          <p:cNvPicPr>
            <a:picLocks noChangeAspect="1"/>
          </p:cNvPicPr>
          <p:nvPr/>
        </p:nvPicPr>
        <p:blipFill>
          <a:blip r:embed="rId10"/>
          <a:stretch>
            <a:fillRect/>
          </a:stretch>
        </p:blipFill>
        <p:spPr>
          <a:xfrm>
            <a:off x="1752600" y="1447800"/>
            <a:ext cx="5930765"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Content Placeholder 3" descr="words4ever_wallpaper_7.jpg"/>
          <p:cNvPicPr>
            <a:picLocks noChangeAspect="1"/>
          </p:cNvPicPr>
          <p:nvPr/>
        </p:nvPicPr>
        <p:blipFill>
          <a:blip r:embed="rId11"/>
          <a:stretch>
            <a:fillRect/>
          </a:stretch>
        </p:blipFill>
        <p:spPr>
          <a:xfrm>
            <a:off x="1066800" y="1752600"/>
            <a:ext cx="7010400" cy="4123928"/>
          </a:xfrm>
          <a:prstGeom prst="roundRect">
            <a:avLst>
              <a:gd name="adj" fmla="val 5000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6"/>
                                        </p:tgtEl>
                                      </p:cBhvr>
                                    </p:animEffect>
                                    <p:set>
                                      <p:cBhvr>
                                        <p:cTn id="10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382000" cy="1020762"/>
          </a:xfrm>
        </p:spPr>
        <p:txBody>
          <a:bodyPr/>
          <a:lstStyle/>
          <a:p>
            <a:r>
              <a:rPr lang="ar-EG" dirty="0" smtClean="0"/>
              <a:t>تقديم / أحمد محمد عبد المقصود</a:t>
            </a:r>
            <a:endParaRPr lang="en-US" dirty="0"/>
          </a:p>
        </p:txBody>
      </p:sp>
      <p:sp>
        <p:nvSpPr>
          <p:cNvPr id="3" name="Content Placeholder 2"/>
          <p:cNvSpPr>
            <a:spLocks noGrp="1"/>
          </p:cNvSpPr>
          <p:nvPr>
            <p:ph idx="1"/>
          </p:nvPr>
        </p:nvSpPr>
        <p:spPr/>
        <p:txBody>
          <a:bodyPr/>
          <a:lstStyle/>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r>
              <a:rPr lang="en-US" dirty="0" smtClean="0"/>
              <a:t>E – mail : ahmed_m95@hotmail.com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4800" dirty="0" smtClean="0"/>
              <a:t>ما هو الفراغ الفكرى ؟</a:t>
            </a:r>
            <a:endParaRPr lang="en-US" sz="4800" dirty="0"/>
          </a:p>
        </p:txBody>
      </p:sp>
      <p:sp>
        <p:nvSpPr>
          <p:cNvPr id="3" name="Content Placeholder 2"/>
          <p:cNvSpPr>
            <a:spLocks noGrp="1"/>
          </p:cNvSpPr>
          <p:nvPr>
            <p:ph idx="1"/>
          </p:nvPr>
        </p:nvSpPr>
        <p:spPr>
          <a:xfrm>
            <a:off x="457200" y="2514600"/>
            <a:ext cx="8534400" cy="2286000"/>
          </a:xfrm>
        </p:spPr>
        <p:txBody>
          <a:bodyPr>
            <a:normAutofit/>
          </a:bodyPr>
          <a:lstStyle/>
          <a:p>
            <a:pPr algn="r" rtl="1">
              <a:buNone/>
            </a:pPr>
            <a:r>
              <a:rPr lang="ar-EG" sz="4000" dirty="0" smtClean="0"/>
              <a:t>أن يكون لدى الفرد كم من المعلومات الا انه لايستطيع توجيهها التوجيه السليم</a:t>
            </a:r>
            <a:r>
              <a:rPr lang="en-US" sz="4000" dirty="0" smtClean="0"/>
              <a:t>. </a:t>
            </a:r>
            <a:r>
              <a:rPr lang="ar-EG" sz="4000" dirty="0" smtClean="0"/>
              <a:t/>
            </a:r>
            <a:br>
              <a:rPr lang="ar-EG" sz="4000" dirty="0" smtClean="0"/>
            </a:br>
            <a:endParaRPr lang="en-US" sz="4000" dirty="0" smtClean="0"/>
          </a:p>
          <a:p>
            <a:pPr algn="r" rtl="1">
              <a:buNone/>
            </a:pPr>
            <a:endParaRPr lang="en-US" sz="4000" dirty="0"/>
          </a:p>
        </p:txBody>
      </p:sp>
      <p:pic>
        <p:nvPicPr>
          <p:cNvPr id="4" name="Picture 3" descr="30746178.jpg"/>
          <p:cNvPicPr/>
          <p:nvPr/>
        </p:nvPicPr>
        <p:blipFill>
          <a:blip r:embed="rId2"/>
          <a:srcRect/>
          <a:stretch>
            <a:fillRect/>
          </a:stretch>
        </p:blipFill>
        <p:spPr bwMode="auto">
          <a:xfrm>
            <a:off x="2667000" y="3962400"/>
            <a:ext cx="3505200" cy="26645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524000"/>
          </a:xfrm>
        </p:spPr>
        <p:txBody>
          <a:bodyPr>
            <a:noAutofit/>
          </a:bodyPr>
          <a:lstStyle/>
          <a:p>
            <a:r>
              <a:rPr lang="ar-EG" sz="4400" dirty="0" smtClean="0"/>
              <a:t>كيف تنشأ هذه المشكلة ؟</a:t>
            </a:r>
            <a:endParaRPr lang="en-US" sz="4400" dirty="0"/>
          </a:p>
        </p:txBody>
      </p:sp>
      <p:sp>
        <p:nvSpPr>
          <p:cNvPr id="3" name="Content Placeholder 2"/>
          <p:cNvSpPr>
            <a:spLocks noGrp="1"/>
          </p:cNvSpPr>
          <p:nvPr>
            <p:ph idx="1"/>
          </p:nvPr>
        </p:nvSpPr>
        <p:spPr/>
        <p:txBody>
          <a:bodyPr>
            <a:normAutofit/>
          </a:bodyPr>
          <a:lstStyle/>
          <a:p>
            <a:pPr algn="r" rtl="1">
              <a:buNone/>
            </a:pPr>
            <a:r>
              <a:rPr lang="ar-EG" sz="4000" b="1" dirty="0" smtClean="0">
                <a:latin typeface="Segoe UI" pitchFamily="34" charset="0"/>
                <a:cs typeface="Segoe UI" pitchFamily="34" charset="0"/>
              </a:rPr>
              <a:t>   </a:t>
            </a:r>
          </a:p>
          <a:p>
            <a:pPr algn="r" rtl="1">
              <a:buNone/>
            </a:pPr>
            <a:r>
              <a:rPr lang="ar-EG" sz="4000" b="1" dirty="0" smtClean="0">
                <a:latin typeface="Segoe UI" pitchFamily="34" charset="0"/>
                <a:cs typeface="Segoe UI" pitchFamily="34" charset="0"/>
              </a:rPr>
              <a:t>   </a:t>
            </a:r>
            <a:r>
              <a:rPr lang="ar-SA" sz="4000" b="1" dirty="0" smtClean="0">
                <a:latin typeface="Segoe UI" pitchFamily="34" charset="0"/>
                <a:cs typeface="Segoe UI" pitchFamily="34" charset="0"/>
              </a:rPr>
              <a:t>نشوء هذه المشكلة يرجع إلى: "انعدام الهدف من الحياة، </a:t>
            </a:r>
            <a:r>
              <a:rPr lang="ar-EG" sz="4000" b="1" dirty="0" smtClean="0">
                <a:latin typeface="Segoe UI" pitchFamily="34" charset="0"/>
                <a:cs typeface="Segoe UI" pitchFamily="34" charset="0"/>
              </a:rPr>
              <a:t>و</a:t>
            </a:r>
            <a:r>
              <a:rPr lang="ar-SA" sz="4000" b="1" dirty="0" smtClean="0">
                <a:latin typeface="Segoe UI" pitchFamily="34" charset="0"/>
                <a:cs typeface="Segoe UI" pitchFamily="34" charset="0"/>
              </a:rPr>
              <a:t>عن انعدام التصور الصحيح لهذه الحياة، وعدم معرفة سبب وجودنا فيها، ومهمتنا الموكولة إلينا في هذا الوجود”</a:t>
            </a:r>
            <a:r>
              <a:rPr lang="en-US" sz="4000" b="1" dirty="0" smtClean="0">
                <a:latin typeface="Segoe UI" pitchFamily="34" charset="0"/>
                <a:cs typeface="Segoe UI" pitchFamily="34" charset="0"/>
              </a:rPr>
              <a:t>. </a:t>
            </a:r>
            <a:endParaRPr lang="en-US" sz="4000" dirty="0">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algn="r" rtl="1">
              <a:buNone/>
            </a:pPr>
            <a:r>
              <a:rPr lang="ar-SA" sz="4000" dirty="0" smtClean="0"/>
              <a:t>وقد دلت نتائج بعض الدراسات النفسية في هذا المجال على "أنه كلما قلت القيم الصحيحة المتصلة بالوقت ونقصت الاهتمامات، وضعفت المهارات اللازمة لاستغلال أوقات الفراغ، ازدادت فرص اليأس والملل والاغتراب والأنانية والعنف والجريمة، والإدمان بين الشباب على وجه الخصوص".</a:t>
            </a:r>
            <a:endParaRPr lang="ar-S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38400"/>
            <a:ext cx="8229600" cy="2438400"/>
          </a:xfrm>
        </p:spPr>
        <p:txBody>
          <a:bodyPr>
            <a:normAutofit/>
          </a:bodyPr>
          <a:lstStyle/>
          <a:p>
            <a:pPr algn="ctr">
              <a:buNone/>
            </a:pPr>
            <a:r>
              <a:rPr lang="ar-EG" sz="6600" dirty="0" smtClean="0"/>
              <a:t>و هذه نماذج لشباب مصر نتيجة للفراغ الفكرى !</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H:\Camera pictures\DSC00797.JPG"/>
          <p:cNvPicPr>
            <a:picLocks noGrp="1" noChangeAspect="1" noChangeArrowheads="1"/>
          </p:cNvPicPr>
          <p:nvPr>
            <p:ph idx="1"/>
          </p:nvPr>
        </p:nvPicPr>
        <p:blipFill>
          <a:blip r:embed="rId3"/>
          <a:srcRect/>
          <a:stretch>
            <a:fillRect/>
          </a:stretch>
        </p:blipFill>
        <p:spPr bwMode="auto">
          <a:xfrm>
            <a:off x="1295400" y="1295400"/>
            <a:ext cx="6887633" cy="5165725"/>
          </a:xfrm>
          <a:prstGeom prst="rect">
            <a:avLst/>
          </a:prstGeom>
          <a:noFill/>
          <a:ln>
            <a:solidFill>
              <a:srgbClr val="FFFF00"/>
            </a:solidFill>
          </a:ln>
        </p:spPr>
      </p:pic>
    </p:spTree>
  </p:cSld>
  <p:clrMapOvr>
    <a:masterClrMapping/>
  </p:clrMapOvr>
  <p:transition>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iterate type="lt">
                                    <p:tmPct val="0"/>
                                  </p:iterate>
                                  <p:childTnLst>
                                    <p:set>
                                      <p:cBhvr>
                                        <p:cTn id="6" dur="1" fill="hold">
                                          <p:stCondLst>
                                            <p:cond delay="0"/>
                                          </p:stCondLst>
                                        </p:cTn>
                                        <p:tgtEl>
                                          <p:spTgt spid="4098"/>
                                        </p:tgtEl>
                                        <p:attrNameLst>
                                          <p:attrName>style.visibility</p:attrName>
                                        </p:attrNameLst>
                                      </p:cBhvr>
                                      <p:to>
                                        <p:strVal val="visible"/>
                                      </p:to>
                                    </p:set>
                                    <p:animEffect transition="in" filter="barn(in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endParaRPr lang="en-US" sz="4800" dirty="0"/>
          </a:p>
        </p:txBody>
      </p:sp>
      <p:pic>
        <p:nvPicPr>
          <p:cNvPr id="3074" name="Picture 2" descr="H:\Camera pictures\DSC00772.JPG"/>
          <p:cNvPicPr>
            <a:picLocks noGrp="1" noChangeAspect="1" noChangeArrowheads="1"/>
          </p:cNvPicPr>
          <p:nvPr>
            <p:ph idx="1"/>
          </p:nvPr>
        </p:nvPicPr>
        <p:blipFill>
          <a:blip r:embed="rId3"/>
          <a:srcRect/>
          <a:stretch>
            <a:fillRect/>
          </a:stretch>
        </p:blipFill>
        <p:spPr bwMode="auto">
          <a:xfrm>
            <a:off x="1143000" y="1295400"/>
            <a:ext cx="6872817" cy="51546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4800" dirty="0"/>
          </a:p>
        </p:txBody>
      </p:sp>
      <p:pic>
        <p:nvPicPr>
          <p:cNvPr id="2050" name="Picture 2" descr="C:\Users\User\Pictures\DSC00771 - Copy (3).JPG"/>
          <p:cNvPicPr>
            <a:picLocks noGrp="1" noChangeAspect="1" noChangeArrowheads="1"/>
          </p:cNvPicPr>
          <p:nvPr>
            <p:ph idx="1"/>
          </p:nvPr>
        </p:nvPicPr>
        <p:blipFill>
          <a:blip r:embed="rId3"/>
          <a:srcRect/>
          <a:stretch>
            <a:fillRect/>
          </a:stretch>
        </p:blipFill>
        <p:spPr bwMode="auto">
          <a:xfrm>
            <a:off x="914400" y="1219200"/>
            <a:ext cx="7330017" cy="5497513"/>
          </a:xfrm>
          <a:prstGeom prst="rect">
            <a:avLst/>
          </a:prstGeom>
          <a:noFill/>
          <a:ln w="57150">
            <a:solidFill>
              <a:schemeClr val="tx2"/>
            </a:solidFill>
          </a:ln>
        </p:spPr>
      </p:pic>
    </p:spTree>
  </p:cSld>
  <p:clrMapOvr>
    <a:masterClrMapping/>
  </p:clrMapOvr>
  <p:transition spd="med">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571</TotalTime>
  <Words>311</Words>
  <Application>Microsoft Office PowerPoint</Application>
  <PresentationFormat>On-screen Show (4:3)</PresentationFormat>
  <Paragraphs>39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الفراغ الفكرى</vt:lpstr>
      <vt:lpstr>هناك حكمة تقول :</vt:lpstr>
      <vt:lpstr>ما هو الفراغ الفكرى ؟</vt:lpstr>
      <vt:lpstr>كيف تنشأ هذه المشكلة ؟</vt:lpstr>
      <vt:lpstr>Slide 5</vt:lpstr>
      <vt:lpstr>Slide 6</vt:lpstr>
      <vt:lpstr>Slide 7</vt:lpstr>
      <vt:lpstr>Slide 8</vt:lpstr>
      <vt:lpstr>Slide 9</vt:lpstr>
      <vt:lpstr>Slide 10</vt:lpstr>
      <vt:lpstr>Slide 11</vt:lpstr>
      <vt:lpstr>Slide 12</vt:lpstr>
      <vt:lpstr>أسباب الفراغ الفكرى </vt:lpstr>
      <vt:lpstr>Slide 14</vt:lpstr>
      <vt:lpstr>Slide 15</vt:lpstr>
      <vt:lpstr>Slide 16</vt:lpstr>
      <vt:lpstr>Slide 17</vt:lpstr>
      <vt:lpstr>بعض الحلول لمقاومة الفراغ الفكرى  </vt:lpstr>
      <vt:lpstr>Slide 19</vt:lpstr>
      <vt:lpstr>Slide 20</vt:lpstr>
      <vt:lpstr>هيا نرى ماذا سنفعل إن عملنا ؟؟؟؟؟؟؟ </vt:lpstr>
      <vt:lpstr>تقديم / أحمد محمد عبد المقصود</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الفراغ الفكرى</dc:title>
  <dc:creator>User</dc:creator>
  <cp:lastModifiedBy>User</cp:lastModifiedBy>
  <cp:revision>74</cp:revision>
  <dcterms:created xsi:type="dcterms:W3CDTF">2006-08-16T00:00:00Z</dcterms:created>
  <dcterms:modified xsi:type="dcterms:W3CDTF">2009-07-25T13:41:40Z</dcterms:modified>
</cp:coreProperties>
</file>